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87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60" r:id="rId15"/>
    <p:sldId id="275" r:id="rId16"/>
    <p:sldId id="276" r:id="rId17"/>
    <p:sldId id="262" r:id="rId18"/>
    <p:sldId id="264" r:id="rId19"/>
  </p:sldIdLst>
  <p:sldSz cx="14630400" cy="8229600"/>
  <p:notesSz cx="8229600" cy="14630400"/>
  <p:embeddedFontLst>
    <p:embeddedFont>
      <p:font typeface="Consolas" panose="020B0609020204030204" pitchFamily="49" charset="0"/>
      <p:regular r:id="rId21"/>
      <p:bold r:id="rId22"/>
      <p:italic r:id="rId23"/>
      <p:boldItalic r:id="rId24"/>
    </p:embeddedFont>
    <p:embeddedFont>
      <p:font typeface="Garamond" panose="02020404030301010803" pitchFamily="18" charset="0"/>
      <p:regular r:id="rId25"/>
      <p:bold r:id="rId26"/>
      <p:italic r:id="rId27"/>
    </p:embeddedFont>
    <p:embeddedFont>
      <p:font typeface="Source Sans Pro" panose="020B0503030403020204" pitchFamily="3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4367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20321" y="0"/>
            <a:ext cx="14677392" cy="8227457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30878" y="2245358"/>
            <a:ext cx="8178803" cy="1818640"/>
          </a:xfrm>
        </p:spPr>
        <p:txBody>
          <a:bodyPr anchor="b">
            <a:noAutofit/>
          </a:bodyPr>
          <a:lstStyle>
            <a:lvl1pPr algn="ctr">
              <a:defRPr sz="648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0878" y="4389117"/>
            <a:ext cx="8178803" cy="1584962"/>
          </a:xfrm>
        </p:spPr>
        <p:txBody>
          <a:bodyPr anchor="t">
            <a:normAutofit/>
          </a:bodyPr>
          <a:lstStyle>
            <a:lvl1pPr marL="0" indent="0" algn="ctr">
              <a:buNone/>
              <a:defRPr sz="2520">
                <a:solidFill>
                  <a:schemeClr val="tx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579879" y="6045196"/>
            <a:ext cx="1076960" cy="33528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30877" y="6045196"/>
            <a:ext cx="6257562" cy="3352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48281" y="6045196"/>
            <a:ext cx="661400" cy="33528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230879" y="4226557"/>
            <a:ext cx="817880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55965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5778498"/>
            <a:ext cx="11531599" cy="680086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49713" y="1249679"/>
            <a:ext cx="12127166" cy="4003043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481" y="6458584"/>
            <a:ext cx="11531599" cy="592454"/>
          </a:xfrm>
        </p:spPr>
        <p:txBody>
          <a:bodyPr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74636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4642" y="1178558"/>
            <a:ext cx="11511278" cy="3545842"/>
          </a:xfrm>
        </p:spPr>
        <p:txBody>
          <a:bodyPr anchor="ctr">
            <a:normAutofit/>
          </a:bodyPr>
          <a:lstStyle>
            <a:lvl1pPr algn="ctr">
              <a:defRPr sz="384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4642" y="5212080"/>
            <a:ext cx="11511278" cy="18389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75403" y="496823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07261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1178558"/>
            <a:ext cx="11155678" cy="2844802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009775" y="4023360"/>
            <a:ext cx="10607042" cy="70104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400"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212080"/>
            <a:ext cx="11531599" cy="18389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34416" y="105595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720320" y="339344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675403" y="496823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641533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2" y="3970297"/>
            <a:ext cx="11531602" cy="1762560"/>
          </a:xfrm>
        </p:spPr>
        <p:txBody>
          <a:bodyPr anchor="b">
            <a:normAutofit/>
          </a:bodyPr>
          <a:lstStyle>
            <a:lvl1pPr algn="l">
              <a:defRPr sz="384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732857"/>
            <a:ext cx="11531602" cy="1032480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52885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1178558"/>
            <a:ext cx="11155678" cy="2692402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554481" y="4367174"/>
            <a:ext cx="11531602" cy="1064362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5435600"/>
            <a:ext cx="11531602" cy="161544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34416" y="105595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720320" y="311911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/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675403" y="4114800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426703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1178558"/>
            <a:ext cx="11531599" cy="269240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554481" y="4356201"/>
            <a:ext cx="11531602" cy="100949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33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0" y="5364480"/>
            <a:ext cx="11531604" cy="168656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675403" y="4114800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2340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06361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99228" y="1178558"/>
            <a:ext cx="2269074" cy="587248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4478" y="1178558"/>
            <a:ext cx="8919630" cy="587248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636668" y="1188720"/>
            <a:ext cx="0" cy="585216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072655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5143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4487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434274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54472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83853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32123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31363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091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8083" y="2103127"/>
            <a:ext cx="9790426" cy="2187017"/>
          </a:xfrm>
        </p:spPr>
        <p:txBody>
          <a:bodyPr anchor="b">
            <a:normAutofit/>
          </a:bodyPr>
          <a:lstStyle>
            <a:lvl1pPr algn="ctr">
              <a:defRPr sz="528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18080" y="4615262"/>
            <a:ext cx="9790428" cy="1145456"/>
          </a:xfrm>
        </p:spPr>
        <p:txBody>
          <a:bodyPr anchor="t">
            <a:normAutofit/>
          </a:bodyPr>
          <a:lstStyle>
            <a:lvl1pPr marL="0" indent="0" algn="ctr"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415268" y="4452702"/>
            <a:ext cx="979605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47165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8138" y="3072384"/>
            <a:ext cx="5661965" cy="397215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17613" y="3072384"/>
            <a:ext cx="5661965" cy="397215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74335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0" y="3190240"/>
            <a:ext cx="5661965" cy="691514"/>
          </a:xfrm>
        </p:spPr>
        <p:txBody>
          <a:bodyPr anchor="b">
            <a:noAutofit/>
          </a:bodyPr>
          <a:lstStyle>
            <a:lvl1pPr marL="0" indent="0">
              <a:spcBef>
                <a:spcPts val="806"/>
              </a:spcBef>
              <a:spcAft>
                <a:spcPts val="720"/>
              </a:spcAft>
              <a:buNone/>
              <a:defRPr sz="336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54480" y="3891915"/>
            <a:ext cx="5661965" cy="315912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16804" y="3190240"/>
            <a:ext cx="5661965" cy="691514"/>
          </a:xfrm>
        </p:spPr>
        <p:txBody>
          <a:bodyPr anchor="b">
            <a:noAutofit/>
          </a:bodyPr>
          <a:lstStyle>
            <a:lvl1pPr marL="0" indent="0">
              <a:spcBef>
                <a:spcPts val="806"/>
              </a:spcBef>
              <a:spcAft>
                <a:spcPts val="720"/>
              </a:spcAft>
              <a:buNone/>
              <a:defRPr sz="336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16804" y="3891915"/>
            <a:ext cx="5661965" cy="315912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61056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675403" y="2905759"/>
            <a:ext cx="1128875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60158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03630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2574" y="1666241"/>
            <a:ext cx="4462146" cy="1645920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2" y="1178558"/>
            <a:ext cx="6563359" cy="5872482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2574" y="3637278"/>
            <a:ext cx="4462146" cy="2926085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675403" y="3495040"/>
            <a:ext cx="42173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29420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79" y="2260598"/>
            <a:ext cx="7490179" cy="1645920"/>
          </a:xfrm>
        </p:spPr>
        <p:txBody>
          <a:bodyPr anchor="b">
            <a:normAutofit/>
          </a:bodyPr>
          <a:lstStyle>
            <a:lvl1pPr algn="ctr">
              <a:defRPr sz="33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713798" y="1249680"/>
            <a:ext cx="3676016" cy="573024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479" y="3906518"/>
            <a:ext cx="7490179" cy="2194560"/>
          </a:xfrm>
        </p:spPr>
        <p:txBody>
          <a:bodyPr anchor="t"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68033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8883" y="0"/>
            <a:ext cx="14675954" cy="8227457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54483" y="1178559"/>
            <a:ext cx="11521435" cy="156464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3068319"/>
            <a:ext cx="11521435" cy="398272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13001" y="7162800"/>
            <a:ext cx="1920240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54481" y="7162800"/>
            <a:ext cx="8767080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424682" y="7162800"/>
            <a:ext cx="651236" cy="3352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592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  <p:sldLayoutId id="2147483802" r:id="rId15"/>
    <p:sldLayoutId id="2147483803" r:id="rId16"/>
    <p:sldLayoutId id="2147483804" r:id="rId17"/>
    <p:sldLayoutId id="2147483805" r:id="rId18"/>
    <p:sldLayoutId id="2147483806" r:id="rId19"/>
    <p:sldLayoutId id="2147483807" r:id="rId20"/>
    <p:sldLayoutId id="2147483808" r:id="rId21"/>
    <p:sldLayoutId id="2147483809" r:id="rId22"/>
    <p:sldLayoutId id="2147483811" r:id="rId23"/>
    <p:sldLayoutId id="2147483813" r:id="rId24"/>
  </p:sldLayoutIdLst>
  <p:hf sldNum="0" hdr="0" ftr="0" dt="0"/>
  <p:txStyles>
    <p:titleStyle>
      <a:lvl1pPr algn="ctr" defTabSz="548640" rtl="0" eaLnBrk="1" latinLnBrk="0" hangingPunct="1">
        <a:spcBef>
          <a:spcPct val="0"/>
        </a:spcBef>
        <a:buNone/>
        <a:defRPr sz="528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8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216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92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/>
        </a:buClr>
        <a:buSzPct val="115000"/>
        <a:buFont typeface="Arial"/>
        <a:buChar char="•"/>
        <a:defRPr sz="168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67268" y="1007411"/>
            <a:ext cx="9110547" cy="2546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6000" b="1" dirty="0"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Career Trends Explorer and Personalized Job Matcher</a:t>
            </a:r>
            <a:endParaRPr lang="en-US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2566835" y="317978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Forecasting Future Workforce Trends</a:t>
            </a:r>
            <a:endParaRPr lang="en-US" sz="175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512111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ADB36A-705E-4338-87F5-CB67F12F3EBF}"/>
              </a:ext>
            </a:extLst>
          </p:cNvPr>
          <p:cNvSpPr txBox="1"/>
          <p:nvPr/>
        </p:nvSpPr>
        <p:spPr>
          <a:xfrm>
            <a:off x="529682" y="4182367"/>
            <a:ext cx="892655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GB" sz="3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NAME: MINAL DEVIKAR  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GB" sz="36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INSTITUTION:DIGICHROME 						  ACADEMY</a:t>
            </a:r>
            <a:endParaRPr lang="en-IN" sz="36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C80CC2-15FA-E12B-6E6F-670773E24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607" y="793738"/>
            <a:ext cx="9372600" cy="52568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9FD48C-A178-E9FE-14E1-D626CF7A1BB4}"/>
              </a:ext>
            </a:extLst>
          </p:cNvPr>
          <p:cNvSpPr txBox="1"/>
          <p:nvPr/>
        </p:nvSpPr>
        <p:spPr>
          <a:xfrm>
            <a:off x="1561170" y="6235533"/>
            <a:ext cx="116641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bar chart highlights 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Management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the fastest-growing job categories in the last month, with over 50% growth. Other fields like 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Support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Marketing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Development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also show significant upward trends.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584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736401-743C-B965-8F9A-DF115FFA4D7C}"/>
              </a:ext>
            </a:extLst>
          </p:cNvPr>
          <p:cNvSpPr txBox="1"/>
          <p:nvPr/>
        </p:nvSpPr>
        <p:spPr>
          <a:xfrm>
            <a:off x="3774688" y="960791"/>
            <a:ext cx="7337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GB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Task 3: Forecasting High-Demand Roles</a:t>
            </a:r>
            <a:endParaRPr lang="en-GB" sz="32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6B87A3-56B0-BDDC-35A6-01CED7867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550" y="1495425"/>
            <a:ext cx="7806318" cy="46067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1DB7E-C0E5-09C5-6E27-326140F9E7E0}"/>
              </a:ext>
            </a:extLst>
          </p:cNvPr>
          <p:cNvSpPr txBox="1"/>
          <p:nvPr/>
        </p:nvSpPr>
        <p:spPr>
          <a:xfrm>
            <a:off x="1382751" y="6071145"/>
            <a:ext cx="1212137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Both </a:t>
            </a:r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Regression</a:t>
            </a: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models exhibit identical performance with an RMSE of </a:t>
            </a:r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1.7586</a:t>
            </a: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indicating no significant difference in predictive accuracy for the given dataset.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278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ABF74F-3167-4352-8345-C9988DF99510}"/>
              </a:ext>
            </a:extLst>
          </p:cNvPr>
          <p:cNvSpPr txBox="1"/>
          <p:nvPr/>
        </p:nvSpPr>
        <p:spPr>
          <a:xfrm>
            <a:off x="3334215" y="804673"/>
            <a:ext cx="9601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Task 4: Comparative Salary Analysis by Region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4E3950-9F68-6315-957D-81B3BC71C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1638"/>
            <a:ext cx="8035140" cy="3880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A2C80C-DCF3-2343-A7D2-2A8477AF9186}"/>
              </a:ext>
            </a:extLst>
          </p:cNvPr>
          <p:cNvSpPr txBox="1"/>
          <p:nvPr/>
        </p:nvSpPr>
        <p:spPr>
          <a:xfrm>
            <a:off x="1215484" y="5981738"/>
            <a:ext cx="124893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chart depicts the top 10 countries ranked by average salary, showcasing that Barbados leads, followed by </a:t>
            </a:r>
            <a:r>
              <a:rPr lang="en-GB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Åland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Islands and Sweden. The graph highlights variations in income levels across these countries, emphasizing economic disparities globally.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B06883-7D45-0B30-A230-B975A9EB0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140" y="1879208"/>
            <a:ext cx="6595260" cy="361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571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10D465-5230-699E-56C7-62A65585EB4A}"/>
              </a:ext>
            </a:extLst>
          </p:cNvPr>
          <p:cNvSpPr txBox="1"/>
          <p:nvPr/>
        </p:nvSpPr>
        <p:spPr>
          <a:xfrm>
            <a:off x="4170556" y="878137"/>
            <a:ext cx="7337502" cy="299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IN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Remote Work Trends Analysis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C3412CD-1E7E-A51C-6971-75BE5C7E2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798" y="5269649"/>
            <a:ext cx="710750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graph illustrates the trends in remote job percentages over time, with a significant peak in January 2024, followed by a decline and stabilization in February and March. This indicates a temporary surge in remote work opportunities at the start of the year.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77675D-8328-A989-1249-0DD629A09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4535"/>
            <a:ext cx="8106937" cy="35733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EC79C9-34B6-9D76-E0DE-503569A3F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937" y="1742475"/>
            <a:ext cx="6523463" cy="31927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AC04A2-7736-CF5D-B7D6-9C1F0DA484B3}"/>
              </a:ext>
            </a:extLst>
          </p:cNvPr>
          <p:cNvSpPr txBox="1"/>
          <p:nvPr/>
        </p:nvSpPr>
        <p:spPr>
          <a:xfrm>
            <a:off x="8318810" y="5346593"/>
            <a:ext cx="572057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chart shows actual remote work trends until early 2024, with a peak in January, followed by a stabilization. The forecast suggests a steady increase in remote job percentages from mid-2024 to early 2025, highlighting a growing adoption of remote work.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894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62180" y="669004"/>
            <a:ext cx="78282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000" dirty="0"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Models Used for Forecasting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070491" y="1824331"/>
            <a:ext cx="62447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000" dirty="0">
                <a:solidFill>
                  <a:srgbClr val="124E73"/>
                </a:solidFill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ARIMA (Autoregressive Integrated Moving Average)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83000" y="252441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Time series forecasting model. Suitable for predicting trends in job openings and remote work.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8614282" y="18243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24E73"/>
                </a:solidFill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Prophet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878301" y="234296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Developed by Facebook for forecasting time-series data. Robust to missing data and outliers. Ideal for seasonal trends in the job market.</a:t>
            </a:r>
            <a:endParaRPr lang="en-US" sz="17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EE33C6-D24F-399E-7E8B-C9F5C25F3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466" y="3703040"/>
            <a:ext cx="6332734" cy="33322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7DD5CD-F483-2B96-D8C9-8CB90CE9C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8301" y="4006319"/>
            <a:ext cx="5609596" cy="302896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7583BA-96FE-1A22-64CF-A88957DE3420}"/>
              </a:ext>
            </a:extLst>
          </p:cNvPr>
          <p:cNvSpPr txBox="1"/>
          <p:nvPr/>
        </p:nvSpPr>
        <p:spPr>
          <a:xfrm>
            <a:off x="4761571" y="914400"/>
            <a:ext cx="6144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OUTPUTS IN STREAMLIT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A57571-F9A4-6886-A208-525649AAC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829" y="1499174"/>
            <a:ext cx="13311195" cy="599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640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A4ABFD-2675-66F8-7E57-6FF3E09AE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045" y="970156"/>
            <a:ext cx="12970309" cy="631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27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083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Key Insights from Forecasting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44604" y="2666048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8928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Remote Jobs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20604" y="3383280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Remote work is projected to continue growing, becoming a larger share of total job openings.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780895" y="2439234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F3EEE3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28928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Salary Trends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930081" y="3315236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Salaries in tech and healthcare are expected to rise due to increasing demand. Remote job salaries show slight growth due to the competitive job market.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3790" y="5651421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F3EEE3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8782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Job Categories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1020604" y="6368653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High-demand sectors, such as technology, healthcare, and data science, are expected to lead in job creation.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399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Recommendations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68891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482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For Job Seekers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93790" y="5973128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Target roles in high-growth sectors, such as technology, data science, and healthcare. Focus on improving skills related to remote work and digital transformation.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4704" y="468891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54704" y="5482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For Employers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5254704" y="5973128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Invest in remote work infrastructure. Upskill your workforce to meet future demands.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738" y="4688919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482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For Policymakers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9715738" y="5973128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Support upskilling initiatives and provide resources for career transitions. Invest in remote work-friendly policies and digital skill training.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06319" y="6383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3600" b="1" dirty="0"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INTRODUCTION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94151" y="16158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4000" b="1" dirty="0"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Project Purpose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07031" y="2481692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3200" dirty="0"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Analyze and forecast career trends in the workforce. Match personalized job opportunities based on future job market forecasts. Focus on high-demand job sectors, such as remote work and technology.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212838" y="14387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4000" b="1" dirty="0"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Project Scope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454555" y="248169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3200" dirty="0"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Utilize historical job data to make predictions. Provide actionable insights for both job seekers and employers.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Job Recommendation System using Python | Aman Kharwal">
            <a:extLst>
              <a:ext uri="{FF2B5EF4-FFF2-40B4-BE49-F238E27FC236}">
                <a16:creationId xmlns:a16="http://schemas.microsoft.com/office/drawing/2014/main" id="{2F412AB3-0B8A-9D05-12D5-EEC5F86D5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109" y="4828478"/>
            <a:ext cx="7285597" cy="2587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03291" y="60055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3600" b="1" dirty="0"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DATA OVERVIEW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934284" y="1236959"/>
            <a:ext cx="29757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800" b="1" dirty="0"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Key Dataset Features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934284" y="1743968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Job title, salary range, country, and job type (remote/full-time/part-time). Historical job postings data by year and month. Metrics such as job count, remote job count, and budget data.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553379" y="13567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200" b="1" dirty="0"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Data Sources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442062" y="210687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Collected from multiple job boards and career websites.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BB897E-AA88-9988-B2B3-63E8B79C6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68" y="4021414"/>
            <a:ext cx="13437220" cy="42230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21" y="559857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573942" y="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3600" b="1" dirty="0"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DATA PREPROCESSING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5217676"/>
            <a:ext cx="396835" cy="396835"/>
          </a:xfrm>
          <a:prstGeom prst="roundRect">
            <a:avLst>
              <a:gd name="adj" fmla="val 8574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1528951" y="3760470"/>
            <a:ext cx="357270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Cleaning and Preparing Data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417439" y="4379554"/>
            <a:ext cx="357270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Handling missing values and inconsistencies.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216962" y="5217676"/>
            <a:ext cx="396835" cy="396835"/>
          </a:xfrm>
          <a:prstGeom prst="roundRect">
            <a:avLst>
              <a:gd name="adj" fmla="val 8574"/>
            </a:avLst>
          </a:prstGeom>
          <a:solidFill>
            <a:srgbClr val="F3EEE3"/>
          </a:solidFill>
          <a:ln/>
        </p:spPr>
      </p:sp>
      <p:sp>
        <p:nvSpPr>
          <p:cNvPr id="8" name="Text 5"/>
          <p:cNvSpPr/>
          <p:nvPr/>
        </p:nvSpPr>
        <p:spPr>
          <a:xfrm>
            <a:off x="5840611" y="3760470"/>
            <a:ext cx="31303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Creating New Columns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952122" y="4343104"/>
            <a:ext cx="357270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Creating new columns, such as 'YearMonth' for time-series analysis.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9640133" y="5217676"/>
            <a:ext cx="396835" cy="396835"/>
          </a:xfrm>
          <a:prstGeom prst="roundRect">
            <a:avLst>
              <a:gd name="adj" fmla="val 8574"/>
            </a:avLst>
          </a:prstGeom>
          <a:solidFill>
            <a:srgbClr val="F3EEE3"/>
          </a:solidFill>
          <a:ln/>
        </p:spPr>
      </p:sp>
      <p:sp>
        <p:nvSpPr>
          <p:cNvPr id="11" name="Text 8"/>
          <p:cNvSpPr/>
          <p:nvPr/>
        </p:nvSpPr>
        <p:spPr>
          <a:xfrm>
            <a:off x="9838550" y="3672125"/>
            <a:ext cx="357270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latin typeface="Times New Roman" panose="02020603050405020304" pitchFamily="18" charset="0"/>
                <a:ea typeface="MuseoModerno Medium" pitchFamily="34" charset="-122"/>
                <a:cs typeface="Times New Roman" panose="02020603050405020304" pitchFamily="18" charset="0"/>
              </a:rPr>
              <a:t>Grouping and Aggregating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838550" y="4198102"/>
            <a:ext cx="357270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Grouping and aggregating data by year and job type for better forecasting.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9155C4-B618-E55C-B938-496B8FB67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0889" y="5415340"/>
            <a:ext cx="6716079" cy="220538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CC30D0-A542-B2EC-8CEA-359C1F9D2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480" y="613317"/>
            <a:ext cx="10737208" cy="55488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618677-5773-3F25-1EAC-35BD5F9CB844}"/>
              </a:ext>
            </a:extLst>
          </p:cNvPr>
          <p:cNvSpPr txBox="1"/>
          <p:nvPr/>
        </p:nvSpPr>
        <p:spPr>
          <a:xfrm>
            <a:off x="735980" y="5982831"/>
            <a:ext cx="1323694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High TF-IDF Scores: "Website" and "needed" rank highest, reflecting their specificity in job titles. 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Technical Skills: Keywords like "developer," "design," and "video" emphasize demand for tech and creative roles. Specialized Expertise: Terms such as "specialist" and "expert" highlight a need for niche professionals. 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 Content and Marketing: Words like "marketing," "YouTube," and "WordPress" show focus on digital content creation. 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br>
              <a:rPr lang="en-GB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20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7291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C5DE9E-8640-21DA-AA4C-30C83CA76958}"/>
              </a:ext>
            </a:extLst>
          </p:cNvPr>
          <p:cNvSpPr txBox="1"/>
          <p:nvPr/>
        </p:nvSpPr>
        <p:spPr>
          <a:xfrm>
            <a:off x="3858321" y="949639"/>
            <a:ext cx="844147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GB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Task 1: Analyzing Keywords and Salaries</a:t>
            </a:r>
            <a:endParaRPr lang="en-GB" sz="32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18C31B-D459-BE18-66E0-29C9B1E42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146" y="1255813"/>
            <a:ext cx="9664971" cy="4300718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9FBD1EAD-4661-4AF6-7945-BF4E3F335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1170" y="5615970"/>
            <a:ext cx="10866308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High-Salary Keywords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Niche roles like marketplace and month offer high earnings.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Earning Potential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Keywords such as representative signal lucrative opportunities.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Emerging Roles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Unconventional terms like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webseries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suggest growing job markets.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Generalized Roles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Keywords like department reflect less lucrative, broader roles. </a:t>
            </a:r>
          </a:p>
        </p:txBody>
      </p:sp>
    </p:spTree>
    <p:extLst>
      <p:ext uri="{BB962C8B-B14F-4D97-AF65-F5344CB8AC3E}">
        <p14:creationId xmlns:p14="http://schemas.microsoft.com/office/powerpoint/2010/main" val="4144685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BAEBF7-10BA-F4B2-BEDB-C8440606DE2D}"/>
              </a:ext>
            </a:extLst>
          </p:cNvPr>
          <p:cNvSpPr txBox="1"/>
          <p:nvPr/>
        </p:nvSpPr>
        <p:spPr>
          <a:xfrm>
            <a:off x="4973444" y="994245"/>
            <a:ext cx="7337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IN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Correlation Analysis</a:t>
            </a:r>
            <a:endParaRPr lang="en-IN" sz="32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F2CCD0-C52D-6278-8316-7C96973F0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16" y="1806719"/>
            <a:ext cx="8162692" cy="5298395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959D2AC2-46E5-A792-F095-AFD47A723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42195" y="2316377"/>
            <a:ext cx="4951143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 Salary Correlation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Most keywords show weak links to salary, implying broader factors at play.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Positive Correlation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Terms like "Editor" and "Design" show moderate correlation (~0.41), linking them to higher salaries.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Negligible Impact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Keywords like "Website," "Developer," and "Marketing" have minimal or no salary correlation.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Insight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Specialized skills, such as editing and design, may have a stronger influence on salary. </a:t>
            </a:r>
          </a:p>
        </p:txBody>
      </p:sp>
    </p:spTree>
    <p:extLst>
      <p:ext uri="{BB962C8B-B14F-4D97-AF65-F5344CB8AC3E}">
        <p14:creationId xmlns:p14="http://schemas.microsoft.com/office/powerpoint/2010/main" val="71914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5AB3E3-5A5B-B986-0AC7-1957CBF45F0B}"/>
              </a:ext>
            </a:extLst>
          </p:cNvPr>
          <p:cNvSpPr txBox="1"/>
          <p:nvPr/>
        </p:nvSpPr>
        <p:spPr>
          <a:xfrm>
            <a:off x="730966" y="940275"/>
            <a:ext cx="7337502" cy="28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GB" b="1" dirty="0">
                <a:effectLst/>
                <a:latin typeface="Consolas" panose="020B0609020204030204" pitchFamily="49" charset="0"/>
              </a:rPr>
              <a:t>Word Cloud For The Most Frequent Keywords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9F696-10B0-0EAF-B581-001FB0F1A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390" y="1276033"/>
            <a:ext cx="5306806" cy="3579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D214A4-4404-1A06-1DE0-010593E08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717" y="1613356"/>
            <a:ext cx="7902391" cy="39328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F2C05D-0A8A-35C4-12C0-7CC91C43438D}"/>
              </a:ext>
            </a:extLst>
          </p:cNvPr>
          <p:cNvSpPr txBox="1"/>
          <p:nvPr/>
        </p:nvSpPr>
        <p:spPr>
          <a:xfrm>
            <a:off x="7292898" y="940275"/>
            <a:ext cx="7337502" cy="306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IN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Top 50 High-Paying Keywords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E025DE95-CF50-4320-CC35-6F13B4981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0940" y="5546164"/>
            <a:ext cx="5817870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Top-Paying Keywords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Terms like "marketplace" and "representant" signal high salaries, with niche roles and tech-focused keywords like "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linuxjavacom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 also emerging.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Geographic Insights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Place-based keywords like "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sundargarh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 highlight high-salary roles tied to specific locations.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8209DE-D355-AC44-3E81-97DDFCD61DF3}"/>
              </a:ext>
            </a:extLst>
          </p:cNvPr>
          <p:cNvSpPr txBox="1"/>
          <p:nvPr/>
        </p:nvSpPr>
        <p:spPr>
          <a:xfrm>
            <a:off x="1039772" y="5546164"/>
            <a:ext cx="581787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word cloud highlights frequently used terms in project or task postings, emphasizing "website," "developer," "needed," "expert," and "design," suggesting high demand for web-related expertise and creative roles.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322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D30749-AC87-5DF8-F4BA-9A538E622A79}"/>
              </a:ext>
            </a:extLst>
          </p:cNvPr>
          <p:cNvSpPr txBox="1"/>
          <p:nvPr/>
        </p:nvSpPr>
        <p:spPr>
          <a:xfrm>
            <a:off x="2377440" y="805510"/>
            <a:ext cx="909828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Task 2: Identifying Emerging Job Categories</a:t>
            </a:r>
            <a:endParaRPr lang="en-GB" sz="32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EDC1C6-8725-BBFF-0662-29231D723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909" y="1390285"/>
            <a:ext cx="9990811" cy="4952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AEB374-154D-FD48-2C1A-C5BD21DDEA38}"/>
              </a:ext>
            </a:extLst>
          </p:cNvPr>
          <p:cNvSpPr txBox="1"/>
          <p:nvPr/>
        </p:nvSpPr>
        <p:spPr>
          <a:xfrm>
            <a:off x="1484909" y="6343284"/>
            <a:ext cx="111556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chart shows the growth in job postings across various categories over time, with Software Development experiencing a significant surge from January to March 2024. Other categories show steady but smaller increases, reflecting broader demand trends.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3349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TM02900743[[fn=Organic]]</Template>
  <TotalTime>78</TotalTime>
  <Words>986</Words>
  <Application>Microsoft Office PowerPoint</Application>
  <PresentationFormat>Custom</PresentationFormat>
  <Paragraphs>77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Source Sans Pro</vt:lpstr>
      <vt:lpstr>Times New Roman</vt:lpstr>
      <vt:lpstr>Arial</vt:lpstr>
      <vt:lpstr>Garamond</vt:lpstr>
      <vt:lpstr>Consolas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pankaj devikar</cp:lastModifiedBy>
  <cp:revision>16</cp:revision>
  <dcterms:created xsi:type="dcterms:W3CDTF">2025-01-10T06:39:04Z</dcterms:created>
  <dcterms:modified xsi:type="dcterms:W3CDTF">2025-01-10T07:59:09Z</dcterms:modified>
</cp:coreProperties>
</file>